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Default Extension="xlsm" ContentType="application/vnd.ms-excel.sheet.macroEnabled.12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Microsoft_Office_Excel1.xlsx"/><Relationship Id="rId1" Type="http://schemas.openxmlformats.org/officeDocument/2006/relationships/image" Target="../media/image2.jpeg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____________2.xlsm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autoTitleDeleted val="1"/>
    <c:view3D>
      <c:rotX val="40"/>
      <c:perspective val="30"/>
    </c:view3D>
    <c:sideWall>
      <c:spPr>
        <a:noFill/>
        <a:ln>
          <a:noFill/>
        </a:ln>
        <a:effectLst/>
      </c:spPr>
    </c:sideWall>
    <c:backWall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จำนวนเงิน</c:v>
                </c:pt>
              </c:strCache>
            </c:strRef>
          </c:tx>
          <c:spPr>
            <a:solidFill>
              <a:srgbClr val="0070C0"/>
            </a:solidFill>
          </c:spPr>
          <c:explosion val="18"/>
          <c:dPt>
            <c:idx val="0"/>
            <c:explosion val="6"/>
            <c:spPr>
              <a:solidFill>
                <a:srgbClr val="0070C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solidFill>
                <a:srgbClr val="0070C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spPr>
              <a:solidFill>
                <a:srgbClr val="0070C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spPr>
              <a:solidFill>
                <a:srgbClr val="0070C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-0.17930821546896691"/>
                  <c:y val="-0.30777339753762684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rPr>
                      <a:t>Aero Revenue
82%</a:t>
                    </a:r>
                  </a:p>
                </c:rich>
              </c:tx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7329436153361444"/>
                  <c:y val="0.153991364124151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5400" b="0" i="0" u="none" strike="noStrike" kern="1200" baseline="0">
                        <a:solidFill>
                          <a:schemeClr val="tx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defRPr>
                    </a:pPr>
                    <a:r>
                      <a: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rPr>
                      <a:t>Non-aero Revenue
18%</a:t>
                    </a:r>
                  </a:p>
                </c:rich>
              </c:tx>
              <c:spPr>
                <a:blipFill>
                  <a:blip xmlns:r="http://schemas.openxmlformats.org/officeDocument/2006/relationships" r:embed="rId1"/>
                  <a:tile tx="0" ty="0" sx="100000" sy="100000" flip="none" algn="tl"/>
                </a:blipFill>
                <a:ln>
                  <a:noFill/>
                </a:ln>
                <a:effectLst/>
              </c:spPr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54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TH SarabunPSK" pitchFamily="34" charset="-34"/>
                    <a:ea typeface="+mn-ea"/>
                    <a:cs typeface="TH SarabunPSK" pitchFamily="34" charset="-34"/>
                  </a:defRPr>
                </a:pPr>
                <a:endParaRPr lang="th-TH"/>
              </a:p>
            </c:txPr>
            <c:dLblPos val="inEnd"/>
            <c:showCatName val="1"/>
            <c:showPercent val="1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Aero Revenue</c:v>
                </c:pt>
                <c:pt idx="1">
                  <c:v>Non-aero Revenue</c:v>
                </c:pt>
              </c:strCache>
            </c:strRef>
          </c:cat>
          <c:val>
            <c:numRef>
              <c:f>Sheet1!$B$2:$B$5</c:f>
              <c:numCache>
                <c:formatCode>_(* #,##0.00_);_(* \(#,##0.00\);_(* "-"??_);_(@_)</c:formatCode>
                <c:ptCount val="4"/>
                <c:pt idx="0" formatCode="#,##0.00">
                  <c:v>20248866</c:v>
                </c:pt>
                <c:pt idx="1">
                  <c:v>6444089.2000000002</c:v>
                </c:pt>
              </c:numCache>
            </c:numRef>
          </c:val>
        </c:ser>
        <c:dLbls>
          <c:showCatName val="1"/>
          <c:showPercent val="1"/>
        </c:dLbls>
      </c:pie3DChart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 rtl="0">
              <a:defRPr sz="2400" b="0" i="0" u="none" strike="noStrike" kern="1200" baseline="0">
                <a:solidFill>
                  <a:schemeClr val="tx1"/>
                </a:solidFill>
                <a:latin typeface="AngsanaUPC" pitchFamily="18" charset="-34"/>
                <a:ea typeface="+mn-ea"/>
                <a:cs typeface="AngsanaUPC" pitchFamily="18" charset="-34"/>
              </a:defRPr>
            </a:pPr>
            <a:endParaRPr lang="th-TH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 rtl="0">
              <a:defRPr sz="2400" b="1" i="0" u="none" strike="noStrike" kern="1200" baseline="0">
                <a:solidFill>
                  <a:schemeClr val="tx1"/>
                </a:solidFill>
                <a:latin typeface="AngsanaUPC" pitchFamily="18" charset="-34"/>
                <a:ea typeface="+mn-ea"/>
                <a:cs typeface="AngsanaUPC" pitchFamily="18" charset="-34"/>
              </a:defRPr>
            </a:pPr>
            <a:endParaRPr lang="th-TH"/>
          </a:p>
        </c:txPr>
      </c:legendEntry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2811627296587928"/>
          <c:y val="0.91835975504082934"/>
          <c:w val="0.46162636214630415"/>
          <c:h val="8.1640229569591008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zero"/>
  </c:chart>
  <c:spPr>
    <a:noFill/>
    <a:ln>
      <a:noFill/>
    </a:ln>
    <a:effectLst>
      <a:outerShdw blurRad="76200" dir="13500000" sy="23000" kx="1200000" algn="br" rotWithShape="0">
        <a:prstClr val="black">
          <a:alpha val="20000"/>
        </a:prstClr>
      </a:outerShdw>
    </a:effectLst>
    <a:scene3d>
      <a:camera prst="orthographicFront"/>
      <a:lightRig rig="threePt" dir="t"/>
    </a:scene3d>
  </c:spPr>
  <c:txPr>
    <a:bodyPr/>
    <a:lstStyle/>
    <a:p>
      <a:pPr>
        <a:defRPr/>
      </a:pPr>
      <a:endParaRPr lang="th-TH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autoTitleDeleted val="1"/>
    <c:plotArea>
      <c:layout/>
      <c:line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ตุลาคม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t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ตุลาคม</c:v>
                </c:pt>
                <c:pt idx="1">
                  <c:v>พฤศจิกายน</c:v>
                </c:pt>
                <c:pt idx="2">
                  <c:v>ธันวาคม</c:v>
                </c:pt>
              </c:strCache>
            </c:strRef>
          </c:cat>
          <c:val>
            <c:numRef>
              <c:f>Sheet1!$B$2:$B$4</c:f>
              <c:numCache>
                <c:formatCode>_(* #,##0.00_);_(* \(#,##0.00\);_(* "-"??_);_(@_)</c:formatCode>
                <c:ptCount val="3"/>
                <c:pt idx="0">
                  <c:v>8780559.6500000004</c:v>
                </c:pt>
                <c:pt idx="1">
                  <c:v>8471191.6199999973</c:v>
                </c:pt>
                <c:pt idx="2">
                  <c:v>9441203.9399999976</c:v>
                </c:pt>
              </c:numCache>
            </c:numRef>
          </c:val>
        </c:ser>
        <c:dLbls/>
        <c:marker val="1"/>
        <c:axId val="70211072"/>
        <c:axId val="70212608"/>
      </c:lineChart>
      <c:catAx>
        <c:axId val="70211072"/>
        <c:scaling>
          <c:orientation val="minMax"/>
        </c:scaling>
        <c:axPos val="b"/>
        <c:numFmt formatCode="General" sourceLinked="0"/>
        <c:tickLblPos val="nextTo"/>
        <c:crossAx val="70212608"/>
        <c:crosses val="autoZero"/>
        <c:auto val="1"/>
        <c:lblAlgn val="ctr"/>
        <c:lblOffset val="100"/>
      </c:catAx>
      <c:valAx>
        <c:axId val="70212608"/>
        <c:scaling>
          <c:orientation val="minMax"/>
        </c:scaling>
        <c:axPos val="l"/>
        <c:majorGridlines/>
        <c:numFmt formatCode="_(* #,##0.00_);_(* \(#,##0.00\);_(* &quot;-&quot;??_);_(@_)" sourceLinked="1"/>
        <c:tickLblPos val="nextTo"/>
        <c:crossAx val="70211072"/>
        <c:crosses val="autoZero"/>
        <c:crossBetween val="between"/>
      </c:valAx>
    </c:plotArea>
    <c:plotVisOnly val="1"/>
    <c:dispBlanksAs val="zero"/>
  </c:chart>
  <c:txPr>
    <a:bodyPr/>
    <a:lstStyle/>
    <a:p>
      <a:pPr>
        <a:defRPr sz="1800"/>
      </a:pPr>
      <a:endParaRPr lang="th-TH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F2577-BFC1-46FD-ADAE-E1CFC11EC586}" type="datetimeFigureOut">
              <a:rPr lang="th-TH" smtClean="0"/>
              <a:pPr/>
              <a:t>13/01/60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15BEA-A5EB-4715-A082-F255FE5CD49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629139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A2F0B-173E-48A5-9A20-5EBA801CCBB4}" type="slidenum">
              <a:rPr lang="th-TH" smtClean="0"/>
              <a:pPr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689566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A878D5F-C2C2-4C74-8E09-C6CC39D86F81}" type="datetimeFigureOut">
              <a:rPr lang="th-TH" smtClean="0"/>
              <a:pPr/>
              <a:t>13/01/60</a:t>
            </a:fld>
            <a:endParaRPr lang="th-TH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6EA9431-B546-40C3-A685-BED195C8B58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78D5F-C2C2-4C74-8E09-C6CC39D86F81}" type="datetimeFigureOut">
              <a:rPr lang="th-TH" smtClean="0"/>
              <a:pPr/>
              <a:t>13/01/60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EA9431-B546-40C3-A685-BED195C8B58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A878D5F-C2C2-4C74-8E09-C6CC39D86F81}" type="datetimeFigureOut">
              <a:rPr lang="th-TH" smtClean="0"/>
              <a:pPr/>
              <a:t>13/01/60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6EA9431-B546-40C3-A685-BED195C8B58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78D5F-C2C2-4C74-8E09-C6CC39D86F81}" type="datetimeFigureOut">
              <a:rPr lang="th-TH" smtClean="0"/>
              <a:pPr/>
              <a:t>13/01/60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EA9431-B546-40C3-A685-BED195C8B58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A878D5F-C2C2-4C74-8E09-C6CC39D86F81}" type="datetimeFigureOut">
              <a:rPr lang="th-TH" smtClean="0"/>
              <a:pPr/>
              <a:t>13/01/60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6EA9431-B546-40C3-A685-BED195C8B58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78D5F-C2C2-4C74-8E09-C6CC39D86F81}" type="datetimeFigureOut">
              <a:rPr lang="th-TH" smtClean="0"/>
              <a:pPr/>
              <a:t>13/01/60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EA9431-B546-40C3-A685-BED195C8B58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78D5F-C2C2-4C74-8E09-C6CC39D86F81}" type="datetimeFigureOut">
              <a:rPr lang="th-TH" smtClean="0"/>
              <a:pPr/>
              <a:t>13/01/60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EA9431-B546-40C3-A685-BED195C8B58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78D5F-C2C2-4C74-8E09-C6CC39D86F81}" type="datetimeFigureOut">
              <a:rPr lang="th-TH" smtClean="0"/>
              <a:pPr/>
              <a:t>13/01/60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EA9431-B546-40C3-A685-BED195C8B58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A878D5F-C2C2-4C74-8E09-C6CC39D86F81}" type="datetimeFigureOut">
              <a:rPr lang="th-TH" smtClean="0"/>
              <a:pPr/>
              <a:t>13/01/60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EA9431-B546-40C3-A685-BED195C8B58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78D5F-C2C2-4C74-8E09-C6CC39D86F81}" type="datetimeFigureOut">
              <a:rPr lang="th-TH" smtClean="0"/>
              <a:pPr/>
              <a:t>13/01/60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EA9431-B546-40C3-A685-BED195C8B58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78D5F-C2C2-4C74-8E09-C6CC39D86F81}" type="datetimeFigureOut">
              <a:rPr lang="th-TH" smtClean="0"/>
              <a:pPr/>
              <a:t>13/01/60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EA9431-B546-40C3-A685-BED195C8B588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A878D5F-C2C2-4C74-8E09-C6CC39D86F81}" type="datetimeFigureOut">
              <a:rPr lang="th-TH" smtClean="0"/>
              <a:pPr/>
              <a:t>13/01/60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6EA9431-B546-40C3-A685-BED195C8B588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สี่เหลี่ยมผืนผ้า 11"/>
          <p:cNvSpPr/>
          <p:nvPr/>
        </p:nvSpPr>
        <p:spPr>
          <a:xfrm>
            <a:off x="395537" y="260652"/>
            <a:ext cx="8424936" cy="830997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th-TH" sz="4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FreesiaUPC" pitchFamily="34" charset="-34"/>
                <a:cs typeface="FreesiaUPC" pitchFamily="34" charset="-34"/>
              </a:rPr>
              <a:t>ผลการดำเนินงาน ต.ค.- ธ.ค.2559</a:t>
            </a:r>
            <a:endParaRPr lang="th-TH" sz="4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FreesiaUPC" pitchFamily="34" charset="-34"/>
              <a:cs typeface="FreesiaUPC" pitchFamily="34" charset="-34"/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xmlns="" val="575631327"/>
              </p:ext>
            </p:extLst>
          </p:nvPr>
        </p:nvGraphicFramePr>
        <p:xfrm>
          <a:off x="-1" y="1268760"/>
          <a:ext cx="9120441" cy="5589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Graphic spid="8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th-TH" dirty="0" smtClean="0"/>
              <a:t>รายรับจากการดำเนินงาน ต.ค.- ธ.ค.59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40</TotalTime>
  <Words>20</Words>
  <Application>Microsoft Office PowerPoint</Application>
  <PresentationFormat>On-screen Show (4:3)</PresentationFormat>
  <Paragraphs>5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Opulent</vt:lpstr>
      <vt:lpstr>Slide 1</vt:lpstr>
      <vt:lpstr>รายรับจากการดำเนินงาน ต.ค.- ธ.ค.59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5</cp:revision>
  <dcterms:created xsi:type="dcterms:W3CDTF">2017-01-13T08:03:15Z</dcterms:created>
  <dcterms:modified xsi:type="dcterms:W3CDTF">2017-01-13T08:48:13Z</dcterms:modified>
</cp:coreProperties>
</file>